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97.jpeg" ContentType="image/jpeg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5.jpeg" ContentType="image/jpeg"/>
  <Override PartName="/ppt/media/image44.png" ContentType="image/png"/>
  <Override PartName="/ppt/media/image48.png" ContentType="image/png"/>
  <Override PartName="/ppt/media/image36.jpeg" ContentType="image/jpeg"/>
  <Override PartName="/ppt/media/image35.png" ContentType="image/png"/>
  <Override PartName="/ppt/media/image40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8.jpeg" ContentType="image/jpeg"/>
  <Override PartName="/ppt/media/image10.png" ContentType="image/png"/>
  <Override PartName="/ppt/media/image69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37.jpeg" ContentType="image/jpeg"/>
  <Override PartName="/ppt/media/image58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.png" ContentType="image/png"/>
  <Override PartName="/ppt/media/image53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39.jpeg" ContentType="image/jpeg"/>
  <Override PartName="/ppt/media/image20.png" ContentType="image/png"/>
  <Override PartName="/ppt/media/image79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95.jpeg" ContentType="image/jpe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39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0920" cy="15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Comparative ecology of sexual and asexual parasitoid wasps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 Casper Van Der Kooi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 Tanja Schwander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21151" r="0" b="34498"/>
          <a:stretch/>
        </p:blipFill>
        <p:spPr>
          <a:xfrm>
            <a:off x="360" y="4263840"/>
            <a:ext cx="10095480" cy="335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rcRect l="0" t="0" r="0" b="6037"/>
          <a:stretch/>
        </p:blipFill>
        <p:spPr>
          <a:xfrm>
            <a:off x="14760" y="4635360"/>
            <a:ext cx="9329760" cy="234000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4000" y="1229400"/>
            <a:ext cx="892512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504000" y="4217760"/>
            <a:ext cx="8925120" cy="13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rcRect l="0" t="0" r="0" b="5969"/>
          <a:stretch/>
        </p:blipFill>
        <p:spPr>
          <a:xfrm>
            <a:off x="50760" y="1597680"/>
            <a:ext cx="9985320" cy="250596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rcRect l="0" t="0" r="0" b="6037"/>
          <a:stretch/>
        </p:blipFill>
        <p:spPr>
          <a:xfrm>
            <a:off x="14760" y="4635360"/>
            <a:ext cx="9936720" cy="249228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612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332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2700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3420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8"/>
          <p:cNvSpPr/>
          <p:nvPr/>
        </p:nvSpPr>
        <p:spPr>
          <a:xfrm>
            <a:off x="4644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5364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0"/>
          <p:cNvSpPr/>
          <p:nvPr/>
        </p:nvSpPr>
        <p:spPr>
          <a:xfrm>
            <a:off x="6624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1"/>
          <p:cNvSpPr/>
          <p:nvPr/>
        </p:nvSpPr>
        <p:spPr>
          <a:xfrm>
            <a:off x="7344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2"/>
          <p:cNvSpPr/>
          <p:nvPr/>
        </p:nvSpPr>
        <p:spPr>
          <a:xfrm>
            <a:off x="8640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3"/>
          <p:cNvSpPr/>
          <p:nvPr/>
        </p:nvSpPr>
        <p:spPr>
          <a:xfrm>
            <a:off x="9360000" y="390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4"/>
          <p:cNvSpPr/>
          <p:nvPr/>
        </p:nvSpPr>
        <p:spPr>
          <a:xfrm>
            <a:off x="2700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15"/>
          <p:cNvSpPr/>
          <p:nvPr/>
        </p:nvSpPr>
        <p:spPr>
          <a:xfrm>
            <a:off x="3420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16"/>
          <p:cNvSpPr/>
          <p:nvPr/>
        </p:nvSpPr>
        <p:spPr>
          <a:xfrm>
            <a:off x="612000" y="6932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17"/>
          <p:cNvSpPr/>
          <p:nvPr/>
        </p:nvSpPr>
        <p:spPr>
          <a:xfrm>
            <a:off x="1332000" y="6932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8"/>
          <p:cNvSpPr/>
          <p:nvPr/>
        </p:nvSpPr>
        <p:spPr>
          <a:xfrm>
            <a:off x="4608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19"/>
          <p:cNvSpPr/>
          <p:nvPr/>
        </p:nvSpPr>
        <p:spPr>
          <a:xfrm>
            <a:off x="5328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0"/>
          <p:cNvSpPr/>
          <p:nvPr/>
        </p:nvSpPr>
        <p:spPr>
          <a:xfrm>
            <a:off x="6552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1"/>
          <p:cNvSpPr/>
          <p:nvPr/>
        </p:nvSpPr>
        <p:spPr>
          <a:xfrm>
            <a:off x="7272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2"/>
          <p:cNvSpPr/>
          <p:nvPr/>
        </p:nvSpPr>
        <p:spPr>
          <a:xfrm>
            <a:off x="8568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3"/>
          <p:cNvSpPr/>
          <p:nvPr/>
        </p:nvSpPr>
        <p:spPr>
          <a:xfrm>
            <a:off x="9288000" y="6963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04000" y="1697040"/>
            <a:ext cx="907092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Poorly studied species: unknown reproductive mode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will have fewer known hosts and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are consistent when including only well studied species (&gt;10 publications)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1640" cy="24764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2600" cy="267948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2772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492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684000" y="7148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1404000" y="7148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468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540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9"/>
          <p:cNvSpPr/>
          <p:nvPr/>
        </p:nvSpPr>
        <p:spPr>
          <a:xfrm>
            <a:off x="6624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7344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864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2"/>
          <p:cNvSpPr/>
          <p:nvPr/>
        </p:nvSpPr>
        <p:spPr>
          <a:xfrm>
            <a:off x="936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60000" y="2453040"/>
            <a:ext cx="4825080" cy="41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the broad niche evolve after transition to asexuality?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are sexuals with broad niche more likely to give rise to asexuals?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47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Picture 12" descr=""/>
          <p:cNvPicPr/>
          <p:nvPr/>
        </p:nvPicPr>
        <p:blipFill>
          <a:blip r:embed="rId1"/>
          <a:stretch/>
        </p:blipFill>
        <p:spPr>
          <a:xfrm>
            <a:off x="8300880" y="2616120"/>
            <a:ext cx="759960" cy="761040"/>
          </a:xfrm>
          <a:prstGeom prst="rect">
            <a:avLst/>
          </a:prstGeom>
          <a:ln>
            <a:noFill/>
          </a:ln>
        </p:spPr>
      </p:pic>
      <p:pic>
        <p:nvPicPr>
          <p:cNvPr id="246" name="Picture 13" descr=""/>
          <p:cNvPicPr/>
          <p:nvPr/>
        </p:nvPicPr>
        <p:blipFill>
          <a:blip r:embed="rId2"/>
          <a:stretch/>
        </p:blipFill>
        <p:spPr>
          <a:xfrm>
            <a:off x="8666640" y="2032200"/>
            <a:ext cx="748440" cy="748440"/>
          </a:xfrm>
          <a:prstGeom prst="rect">
            <a:avLst/>
          </a:prstGeom>
          <a:ln>
            <a:noFill/>
          </a:ln>
        </p:spPr>
      </p:pic>
      <p:pic>
        <p:nvPicPr>
          <p:cNvPr id="247" name="Picture 14" descr=""/>
          <p:cNvPicPr/>
          <p:nvPr/>
        </p:nvPicPr>
        <p:blipFill>
          <a:blip r:embed="rId3"/>
          <a:stretch/>
        </p:blipFill>
        <p:spPr>
          <a:xfrm>
            <a:off x="8940240" y="2563920"/>
            <a:ext cx="905760" cy="905760"/>
          </a:xfrm>
          <a:prstGeom prst="rect">
            <a:avLst/>
          </a:prstGeom>
          <a:ln>
            <a:noFill/>
          </a:ln>
        </p:spPr>
      </p:pic>
      <p:pic>
        <p:nvPicPr>
          <p:cNvPr id="248" name="Picture 15" descr=""/>
          <p:cNvPicPr/>
          <p:nvPr/>
        </p:nvPicPr>
        <p:blipFill>
          <a:blip r:embed="rId4"/>
          <a:stretch/>
        </p:blipFill>
        <p:spPr>
          <a:xfrm>
            <a:off x="5226120" y="20404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5832000" y="2309760"/>
            <a:ext cx="86004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7920000" y="2309760"/>
            <a:ext cx="9054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0" descr=""/>
          <p:cNvPicPr/>
          <p:nvPr/>
        </p:nvPicPr>
        <p:blipFill>
          <a:blip r:embed="rId5"/>
          <a:stretch/>
        </p:blipFill>
        <p:spPr>
          <a:xfrm>
            <a:off x="5703840" y="6584040"/>
            <a:ext cx="592920" cy="593280"/>
          </a:xfrm>
          <a:prstGeom prst="rect">
            <a:avLst/>
          </a:prstGeom>
          <a:ln>
            <a:noFill/>
          </a:ln>
        </p:spPr>
      </p:pic>
      <p:pic>
        <p:nvPicPr>
          <p:cNvPr id="252" name="Picture 21" descr=""/>
          <p:cNvPicPr/>
          <p:nvPr/>
        </p:nvPicPr>
        <p:blipFill>
          <a:blip r:embed="rId6"/>
          <a:stretch/>
        </p:blipFill>
        <p:spPr>
          <a:xfrm>
            <a:off x="5349960" y="4451040"/>
            <a:ext cx="631080" cy="629280"/>
          </a:xfrm>
          <a:prstGeom prst="rect">
            <a:avLst/>
          </a:prstGeom>
          <a:ln>
            <a:noFill/>
          </a:ln>
        </p:spPr>
      </p:pic>
      <p:pic>
        <p:nvPicPr>
          <p:cNvPr id="253" name="Picture 23" descr=""/>
          <p:cNvPicPr/>
          <p:nvPr/>
        </p:nvPicPr>
        <p:blipFill>
          <a:blip r:embed="rId7"/>
          <a:stretch/>
        </p:blipFill>
        <p:spPr>
          <a:xfrm>
            <a:off x="6242040" y="6736680"/>
            <a:ext cx="643680" cy="643680"/>
          </a:xfrm>
          <a:prstGeom prst="rect">
            <a:avLst/>
          </a:prstGeom>
          <a:ln>
            <a:noFill/>
          </a:ln>
        </p:spPr>
      </p:pic>
      <p:pic>
        <p:nvPicPr>
          <p:cNvPr id="254" name="Picture 24" descr=""/>
          <p:cNvPicPr/>
          <p:nvPr/>
        </p:nvPicPr>
        <p:blipFill>
          <a:blip r:embed="rId8"/>
          <a:stretch/>
        </p:blipFill>
        <p:spPr>
          <a:xfrm>
            <a:off x="5796000" y="5876280"/>
            <a:ext cx="761040" cy="761040"/>
          </a:xfrm>
          <a:prstGeom prst="rect">
            <a:avLst/>
          </a:prstGeom>
          <a:ln>
            <a:noFill/>
          </a:ln>
        </p:spPr>
      </p:pic>
      <p:sp>
        <p:nvSpPr>
          <p:cNvPr id="255" name="CustomShape 5"/>
          <p:cNvSpPr/>
          <p:nvPr/>
        </p:nvSpPr>
        <p:spPr>
          <a:xfrm>
            <a:off x="5112000" y="6400080"/>
            <a:ext cx="88812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8197920" y="6312600"/>
            <a:ext cx="99288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8079120" y="4572720"/>
            <a:ext cx="9576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>
            <a:off x="5832000" y="4572720"/>
            <a:ext cx="83268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5"/>
          <p:cNvSpPr/>
          <p:nvPr/>
        </p:nvSpPr>
        <p:spPr>
          <a:xfrm>
            <a:off x="5185800" y="4258800"/>
            <a:ext cx="4380840" cy="3184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6"/>
          <p:cNvSpPr/>
          <p:nvPr/>
        </p:nvSpPr>
        <p:spPr>
          <a:xfrm>
            <a:off x="5185800" y="1661760"/>
            <a:ext cx="4730040" cy="2181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Picture 11" descr=""/>
          <p:cNvPicPr/>
          <p:nvPr/>
        </p:nvPicPr>
        <p:blipFill>
          <a:blip r:embed="rId9"/>
          <a:stretch/>
        </p:blipFill>
        <p:spPr>
          <a:xfrm>
            <a:off x="7832880" y="3125880"/>
            <a:ext cx="593280" cy="5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87440" y="1409040"/>
            <a:ext cx="9108360" cy="7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Combining </a:t>
            </a:r>
            <a:r>
              <a:rPr b="0" lang="en-GB" sz="2800" spc="-1" strike="noStrike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GB" sz="2800" spc="-1" strike="noStrike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datasets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070640" y="1959480"/>
            <a:ext cx="3636000" cy="39085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4708800" y="1959480"/>
            <a:ext cx="4398480" cy="39027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5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6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7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8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Line 9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0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11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12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13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14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15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Line 16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3538440" y="4703760"/>
            <a:ext cx="225720" cy="22140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4097160" y="4710240"/>
            <a:ext cx="225360" cy="221040"/>
          </a:xfrm>
          <a:prstGeom prst="rect">
            <a:avLst/>
          </a:prstGeom>
          <a:ln>
            <a:noFill/>
          </a:ln>
        </p:spPr>
      </p:pic>
      <p:sp>
        <p:nvSpPr>
          <p:cNvPr id="286" name="Line 17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2949840" y="47080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2416320" y="470844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5"/>
          <a:stretch/>
        </p:blipFill>
        <p:spPr>
          <a:xfrm>
            <a:off x="1853280" y="4708440"/>
            <a:ext cx="207000" cy="203040"/>
          </a:xfrm>
          <a:prstGeom prst="rect">
            <a:avLst/>
          </a:prstGeom>
          <a:ln>
            <a:noFill/>
          </a:ln>
        </p:spPr>
      </p:pic>
      <p:sp>
        <p:nvSpPr>
          <p:cNvPr id="290" name="Line 18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4097160" y="6114240"/>
            <a:ext cx="225360" cy="221040"/>
          </a:xfrm>
          <a:prstGeom prst="rect">
            <a:avLst/>
          </a:prstGeom>
          <a:ln>
            <a:noFill/>
          </a:ln>
        </p:spPr>
      </p:pic>
      <p:sp>
        <p:nvSpPr>
          <p:cNvPr id="292" name="Line 19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Line 20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Line 21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22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7"/>
          <a:stretch/>
        </p:blipFill>
        <p:spPr>
          <a:xfrm>
            <a:off x="8713800" y="4677480"/>
            <a:ext cx="206640" cy="20268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8"/>
          <a:stretch/>
        </p:blipFill>
        <p:spPr>
          <a:xfrm>
            <a:off x="7615800" y="467712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9"/>
          <a:stretch/>
        </p:blipFill>
        <p:spPr>
          <a:xfrm>
            <a:off x="7090560" y="467028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10"/>
          <a:stretch/>
        </p:blipFill>
        <p:spPr>
          <a:xfrm>
            <a:off x="8159760" y="4677120"/>
            <a:ext cx="207000" cy="203400"/>
          </a:xfrm>
          <a:prstGeom prst="rect">
            <a:avLst/>
          </a:prstGeom>
          <a:ln>
            <a:noFill/>
          </a:ln>
        </p:spPr>
      </p:pic>
      <p:sp>
        <p:nvSpPr>
          <p:cNvPr id="300" name="Line 23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Line 24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5"/>
          <p:cNvSpPr/>
          <p:nvPr/>
        </p:nvSpPr>
        <p:spPr>
          <a:xfrm rot="5400000">
            <a:off x="6521040" y="3462480"/>
            <a:ext cx="402840" cy="3362760"/>
          </a:xfrm>
          <a:custGeom>
            <a:avLst/>
            <a:gdLst/>
            <a:ah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26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27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28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29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7" name="" descr=""/>
          <p:cNvPicPr/>
          <p:nvPr/>
        </p:nvPicPr>
        <p:blipFill>
          <a:blip r:embed="rId11"/>
          <a:stretch/>
        </p:blipFill>
        <p:spPr>
          <a:xfrm>
            <a:off x="6567480" y="467064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12"/>
          <a:stretch/>
        </p:blipFill>
        <p:spPr>
          <a:xfrm>
            <a:off x="6049440" y="467100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13"/>
          <a:stretch/>
        </p:blipFill>
        <p:spPr>
          <a:xfrm>
            <a:off x="5524920" y="4671000"/>
            <a:ext cx="221400" cy="2170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14"/>
          <a:stretch/>
        </p:blipFill>
        <p:spPr>
          <a:xfrm>
            <a:off x="5001480" y="467100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15"/>
          <a:stretch/>
        </p:blipFill>
        <p:spPr>
          <a:xfrm>
            <a:off x="7615800" y="611748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16"/>
          <a:stretch/>
        </p:blipFill>
        <p:spPr>
          <a:xfrm>
            <a:off x="7090560" y="611064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17"/>
          <a:stretch/>
        </p:blipFill>
        <p:spPr>
          <a:xfrm>
            <a:off x="8159760" y="6117480"/>
            <a:ext cx="207000" cy="20340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18"/>
          <a:stretch/>
        </p:blipFill>
        <p:spPr>
          <a:xfrm>
            <a:off x="6567480" y="611100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19"/>
          <a:stretch/>
        </p:blipFill>
        <p:spPr>
          <a:xfrm>
            <a:off x="6049440" y="6111360"/>
            <a:ext cx="221760" cy="21708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20"/>
          <a:stretch/>
        </p:blipFill>
        <p:spPr>
          <a:xfrm>
            <a:off x="5524920" y="6111360"/>
            <a:ext cx="221400" cy="21708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1"/>
          <a:stretch/>
        </p:blipFill>
        <p:spPr>
          <a:xfrm>
            <a:off x="5001480" y="6111360"/>
            <a:ext cx="221760" cy="217080"/>
          </a:xfrm>
          <a:prstGeom prst="rect">
            <a:avLst/>
          </a:prstGeom>
          <a:ln>
            <a:noFill/>
          </a:ln>
        </p:spPr>
      </p:pic>
      <p:sp>
        <p:nvSpPr>
          <p:cNvPr id="318" name="CustomShape 30"/>
          <p:cNvSpPr/>
          <p:nvPr/>
        </p:nvSpPr>
        <p:spPr>
          <a:xfrm>
            <a:off x="6242760" y="5438160"/>
            <a:ext cx="1288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1"/>
          <p:cNvSpPr/>
          <p:nvPr/>
        </p:nvSpPr>
        <p:spPr>
          <a:xfrm>
            <a:off x="3079080" y="5438160"/>
            <a:ext cx="1735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2"/>
          <p:cNvSpPr/>
          <p:nvPr/>
        </p:nvSpPr>
        <p:spPr>
          <a:xfrm>
            <a:off x="7526520" y="2934360"/>
            <a:ext cx="1288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3"/>
          <p:cNvSpPr/>
          <p:nvPr/>
        </p:nvSpPr>
        <p:spPr>
          <a:xfrm>
            <a:off x="2391120" y="1971360"/>
            <a:ext cx="1288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4"/>
          <p:cNvSpPr/>
          <p:nvPr/>
        </p:nvSpPr>
        <p:spPr>
          <a:xfrm>
            <a:off x="4497480" y="6014520"/>
            <a:ext cx="591120" cy="3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487800" y="6521400"/>
            <a:ext cx="940572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number of host species and countries between sister species and outgroups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Causality: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1661040"/>
            <a:ext cx="907092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from which asexual sister species diverged already had a large niche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688840"/>
            <a:ext cx="7772040" cy="473220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1944000" y="7236360"/>
            <a:ext cx="143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3312000" y="7236360"/>
            <a:ext cx="1511280" cy="31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5796000" y="7236720"/>
            <a:ext cx="143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7164000" y="7236720"/>
            <a:ext cx="1511280" cy="31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7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summary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360" y="1769400"/>
            <a:ext cx="5876640" cy="50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have wider niches: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host species than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Sampled in more countries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Their geographical distributions can expand more towards poles.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arise from already widely distributed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rcRect l="0" t="0" r="52809" b="0"/>
          <a:stretch/>
        </p:blipFill>
        <p:spPr>
          <a:xfrm>
            <a:off x="6421680" y="2929320"/>
            <a:ext cx="2847960" cy="3204720"/>
          </a:xfrm>
          <a:prstGeom prst="rect">
            <a:avLst/>
          </a:prstGeom>
          <a:ln>
            <a:noFill/>
          </a:ln>
        </p:spPr>
      </p:pic>
      <p:sp>
        <p:nvSpPr>
          <p:cNvPr id="334" name="Line 3"/>
          <p:cNvSpPr/>
          <p:nvPr/>
        </p:nvSpPr>
        <p:spPr>
          <a:xfrm>
            <a:off x="6741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7257240" y="3224880"/>
            <a:ext cx="681840" cy="80856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"/>
          <p:cNvSpPr/>
          <p:nvPr/>
        </p:nvSpPr>
        <p:spPr>
          <a:xfrm>
            <a:off x="7256880" y="3513960"/>
            <a:ext cx="681840" cy="5194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 flipV="1">
            <a:off x="7833600" y="4772520"/>
            <a:ext cx="446040" cy="62784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"/>
          <p:cNvSpPr/>
          <p:nvPr/>
        </p:nvSpPr>
        <p:spPr>
          <a:xfrm flipV="1">
            <a:off x="7833240" y="4770000"/>
            <a:ext cx="446400" cy="5194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8"/>
          <p:cNvSpPr/>
          <p:nvPr/>
        </p:nvSpPr>
        <p:spPr>
          <a:xfrm>
            <a:off x="9097560" y="5016240"/>
            <a:ext cx="104076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9"/>
          <p:cNvSpPr/>
          <p:nvPr/>
        </p:nvSpPr>
        <p:spPr>
          <a:xfrm flipV="1">
            <a:off x="8943480" y="5099400"/>
            <a:ext cx="198360" cy="18972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"/>
          <p:cNvSpPr/>
          <p:nvPr/>
        </p:nvSpPr>
        <p:spPr>
          <a:xfrm flipV="1">
            <a:off x="8943480" y="5351400"/>
            <a:ext cx="198360" cy="18972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04000" y="1750680"/>
            <a:ext cx="9070920" cy="33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 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504000" y="282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4320" cy="1090440"/>
          </a:xfrm>
          <a:prstGeom prst="rect">
            <a:avLst/>
          </a:prstGeom>
          <a:ln>
            <a:noFill/>
          </a:ln>
        </p:spPr>
      </p:pic>
      <p:sp>
        <p:nvSpPr>
          <p:cNvPr id="346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560" cy="124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4"/>
          <p:cNvSpPr/>
          <p:nvPr/>
        </p:nvSpPr>
        <p:spPr>
          <a:xfrm>
            <a:off x="1620000" y="3924000"/>
            <a:ext cx="136728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3168000" y="2556000"/>
            <a:ext cx="1475280" cy="8762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Body length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040" cy="1409040"/>
          </a:xfrm>
          <a:prstGeom prst="rect">
            <a:avLst/>
          </a:prstGeom>
          <a:ln>
            <a:noFill/>
          </a:ln>
        </p:spPr>
      </p:pic>
      <p:sp>
        <p:nvSpPr>
          <p:cNvPr id="352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200" cy="58888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0920" cy="51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general, few species reproduce asexually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Hypotheses predict asexual and sexual species to differ in host range and geographical distribution.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Never tested on a large scale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asexual species in certain clades of 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2960" cy="924480"/>
          </a:xfrm>
          <a:prstGeom prst="rect">
            <a:avLst/>
          </a:prstGeom>
          <a:ln>
            <a:noFill/>
          </a:ln>
        </p:spPr>
      </p:pic>
      <p:sp>
        <p:nvSpPr>
          <p:cNvPr id="358" name="CustomShape 2"/>
          <p:cNvSpPr/>
          <p:nvPr/>
        </p:nvSpPr>
        <p:spPr>
          <a:xfrm>
            <a:off x="756000" y="3384000"/>
            <a:ext cx="1739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NHM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2960" cy="1362960"/>
          </a:xfrm>
          <a:prstGeom prst="rect">
            <a:avLst/>
          </a:prstGeom>
          <a:ln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883440" y="4716000"/>
            <a:ext cx="1338840" cy="620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2052000" y="6906960"/>
            <a:ext cx="133776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2052000" y="6399000"/>
            <a:ext cx="133884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6640" cy="92664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0880" cy="1190880"/>
          </a:xfrm>
          <a:prstGeom prst="rect">
            <a:avLst/>
          </a:prstGeom>
          <a:ln>
            <a:noFill/>
          </a:ln>
        </p:spPr>
      </p:pic>
      <p:sp>
        <p:nvSpPr>
          <p:cNvPr id="368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2"/>
          <p:cNvSpPr/>
          <p:nvPr/>
        </p:nvSpPr>
        <p:spPr>
          <a:xfrm>
            <a:off x="3854160" y="3021120"/>
            <a:ext cx="2437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Nominatim: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Extracting coordinates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3"/>
          <p:cNvSpPr/>
          <p:nvPr/>
        </p:nvSpPr>
        <p:spPr>
          <a:xfrm>
            <a:off x="7310520" y="3021480"/>
            <a:ext cx="20696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Stored for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14"/>
          <p:cNvSpPr/>
          <p:nvPr/>
        </p:nvSpPr>
        <p:spPr>
          <a:xfrm>
            <a:off x="505080" y="184500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genera with at least one known parthenogen were used.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240" cy="374724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5640" cy="156024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GLMM with permutation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387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388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0"/>
          <p:cNvSpPr/>
          <p:nvPr/>
        </p:nvSpPr>
        <p:spPr>
          <a:xfrm>
            <a:off x="2450160" y="3917880"/>
            <a:ext cx="8521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395" name="CustomShape 11"/>
          <p:cNvSpPr/>
          <p:nvPr/>
        </p:nvSpPr>
        <p:spPr>
          <a:xfrm>
            <a:off x="236520" y="3750840"/>
            <a:ext cx="1134000" cy="4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12"/>
          <p:cNvSpPr/>
          <p:nvPr/>
        </p:nvSpPr>
        <p:spPr>
          <a:xfrm>
            <a:off x="202320" y="4489920"/>
            <a:ext cx="1580040" cy="9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 permutations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13"/>
          <p:cNvSpPr/>
          <p:nvPr/>
        </p:nvSpPr>
        <p:spPr>
          <a:xfrm>
            <a:off x="1716480" y="3666600"/>
            <a:ext cx="137520" cy="60264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4"/>
          <p:cNvSpPr/>
          <p:nvPr/>
        </p:nvSpPr>
        <p:spPr>
          <a:xfrm>
            <a:off x="4037760" y="3570480"/>
            <a:ext cx="714600" cy="121104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5"/>
          <p:cNvSpPr/>
          <p:nvPr/>
        </p:nvSpPr>
        <p:spPr>
          <a:xfrm>
            <a:off x="3600000" y="45666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6"/>
          <p:cNvSpPr/>
          <p:nvPr/>
        </p:nvSpPr>
        <p:spPr>
          <a:xfrm>
            <a:off x="3600000" y="433764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7"/>
          <p:cNvSpPr/>
          <p:nvPr/>
        </p:nvSpPr>
        <p:spPr>
          <a:xfrm>
            <a:off x="3600000" y="375624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8"/>
          <p:cNvSpPr/>
          <p:nvPr/>
        </p:nvSpPr>
        <p:spPr>
          <a:xfrm>
            <a:off x="5245920" y="4317840"/>
            <a:ext cx="137520" cy="88812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9"/>
          <p:cNvSpPr/>
          <p:nvPr/>
        </p:nvSpPr>
        <p:spPr>
          <a:xfrm>
            <a:off x="5359320" y="4669560"/>
            <a:ext cx="12956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0"/>
          <p:cNvSpPr/>
          <p:nvPr/>
        </p:nvSpPr>
        <p:spPr>
          <a:xfrm>
            <a:off x="1717200" y="4312800"/>
            <a:ext cx="137520" cy="92772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8680" cy="3531240"/>
          </a:xfrm>
          <a:prstGeom prst="rect">
            <a:avLst/>
          </a:prstGeom>
          <a:ln>
            <a:noFill/>
          </a:ln>
        </p:spPr>
      </p:pic>
      <p:sp>
        <p:nvSpPr>
          <p:cNvPr id="406" name="CustomShape 21"/>
          <p:cNvSpPr/>
          <p:nvPr/>
        </p:nvSpPr>
        <p:spPr>
          <a:xfrm>
            <a:off x="5179680" y="3481920"/>
            <a:ext cx="1233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statistic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2"/>
          <p:cNvSpPr/>
          <p:nvPr/>
        </p:nvSpPr>
        <p:spPr>
          <a:xfrm>
            <a:off x="1892520" y="4728600"/>
            <a:ext cx="2080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[...]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10,000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3"/>
          <p:cNvSpPr/>
          <p:nvPr/>
        </p:nvSpPr>
        <p:spPr>
          <a:xfrm>
            <a:off x="4752360" y="456696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4"/>
          <p:cNvSpPr/>
          <p:nvPr/>
        </p:nvSpPr>
        <p:spPr>
          <a:xfrm>
            <a:off x="4752360" y="43380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25"/>
          <p:cNvSpPr/>
          <p:nvPr/>
        </p:nvSpPr>
        <p:spPr>
          <a:xfrm>
            <a:off x="4752360" y="37566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26"/>
          <p:cNvSpPr/>
          <p:nvPr/>
        </p:nvSpPr>
        <p:spPr>
          <a:xfrm>
            <a:off x="504000" y="2217240"/>
            <a:ext cx="207720" cy="1890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7"/>
          <p:cNvSpPr/>
          <p:nvPr/>
        </p:nvSpPr>
        <p:spPr>
          <a:xfrm>
            <a:off x="514080" y="2513880"/>
            <a:ext cx="222840" cy="20304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2840" cy="2030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504000" y="1769040"/>
            <a:ext cx="460440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Species with unknown reproductive mode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variables strongly correlate with number of publications (ref)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360" cy="416592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35280" y="3843360"/>
            <a:ext cx="5707800" cy="3666600"/>
          </a:xfrm>
          <a:prstGeom prst="rect">
            <a:avLst/>
          </a:prstGeom>
          <a:ln>
            <a:noFill/>
          </a:ln>
        </p:spPr>
      </p:pic>
      <p:sp>
        <p:nvSpPr>
          <p:cNvPr id="418" name="CustomShape 1"/>
          <p:cNvSpPr/>
          <p:nvPr/>
        </p:nvSpPr>
        <p:spPr>
          <a:xfrm>
            <a:off x="504000" y="1769040"/>
            <a:ext cx="961884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Removing species with low number of publications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off: bias vs power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2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2"/>
          <a:srcRect l="0" t="8228" r="6311" b="0"/>
          <a:stretch/>
        </p:blipFill>
        <p:spPr>
          <a:xfrm>
            <a:off x="5795640" y="3989160"/>
            <a:ext cx="4293720" cy="35884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697040"/>
            <a:ext cx="756324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Occurs in many insect species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Offspring can develop without egg fertilization (parthenogenetically)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348160" y="4035240"/>
            <a:ext cx="2719080" cy="339336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533160" y="4035240"/>
            <a:ext cx="4458240" cy="339336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1029240" y="4497480"/>
            <a:ext cx="46620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999360" y="6603840"/>
            <a:ext cx="46584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>
            <a:off x="2804760" y="452736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>
            <a:off x="3888360" y="4527360"/>
            <a:ext cx="46584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>
            <a:off x="3426120" y="4630320"/>
            <a:ext cx="5443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>
            <a:off x="3376800" y="6543720"/>
            <a:ext cx="46584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>
            <a:off x="6446160" y="448128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>
            <a:off x="6446160" y="6543720"/>
            <a:ext cx="46620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5720" cy="3182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120" cy="3182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5720" cy="3182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360" cy="3182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240" cy="3182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080" cy="3182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080" cy="3182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120" cy="318240"/>
          </a:xfrm>
          <a:prstGeom prst="rect">
            <a:avLst/>
          </a:prstGeom>
          <a:ln>
            <a:noFill/>
          </a:ln>
        </p:spPr>
      </p:pic>
      <p:sp>
        <p:nvSpPr>
          <p:cNvPr id="116" name="CustomShape 32"/>
          <p:cNvSpPr/>
          <p:nvPr/>
        </p:nvSpPr>
        <p:spPr>
          <a:xfrm>
            <a:off x="578160" y="4093560"/>
            <a:ext cx="938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3"/>
          <p:cNvSpPr/>
          <p:nvPr/>
        </p:nvSpPr>
        <p:spPr>
          <a:xfrm>
            <a:off x="5393160" y="4093560"/>
            <a:ext cx="1059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8640" cy="12621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2720" cy="12765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520" cy="152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study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214380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Gather data on different ecological variables for species in Chalcidoidea.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Compare those variables between parthenogenetic and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Chalcidoidea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52000" y="1589040"/>
            <a:ext cx="97840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(240) parthenogenetic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Well studied, many species relevant for biocontrol.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database available!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7920" cy="429588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644720" y="5441040"/>
            <a:ext cx="3687120" cy="31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Records for ~31'000 species of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species and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20920" y="723960"/>
            <a:ext cx="4431600" cy="65905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Gathered by hand in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Few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 sex vs asex between the most closely related 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200920" y="724320"/>
            <a:ext cx="4431600" cy="65905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data from the same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asex vs sex in each genera.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Line 3"/>
          <p:cNvSpPr/>
          <p:nvPr/>
        </p:nvSpPr>
        <p:spPr>
          <a:xfrm>
            <a:off x="121896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4"/>
          <p:cNvSpPr/>
          <p:nvPr/>
        </p:nvSpPr>
        <p:spPr>
          <a:xfrm>
            <a:off x="184032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5"/>
          <p:cNvSpPr/>
          <p:nvPr/>
        </p:nvSpPr>
        <p:spPr>
          <a:xfrm>
            <a:off x="120888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6"/>
          <p:cNvSpPr/>
          <p:nvPr/>
        </p:nvSpPr>
        <p:spPr>
          <a:xfrm>
            <a:off x="15400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7"/>
          <p:cNvSpPr/>
          <p:nvPr/>
        </p:nvSpPr>
        <p:spPr>
          <a:xfrm>
            <a:off x="2161080" y="50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8"/>
          <p:cNvSpPr/>
          <p:nvPr/>
        </p:nvSpPr>
        <p:spPr>
          <a:xfrm>
            <a:off x="1529640" y="50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9"/>
          <p:cNvSpPr/>
          <p:nvPr/>
        </p:nvSpPr>
        <p:spPr>
          <a:xfrm>
            <a:off x="18824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0"/>
          <p:cNvSpPr/>
          <p:nvPr/>
        </p:nvSpPr>
        <p:spPr>
          <a:xfrm>
            <a:off x="32558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1"/>
          <p:cNvSpPr/>
          <p:nvPr/>
        </p:nvSpPr>
        <p:spPr>
          <a:xfrm flipV="1">
            <a:off x="1870200" y="43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12"/>
          <p:cNvSpPr/>
          <p:nvPr/>
        </p:nvSpPr>
        <p:spPr>
          <a:xfrm>
            <a:off x="2777040" y="50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13"/>
          <p:cNvSpPr/>
          <p:nvPr/>
        </p:nvSpPr>
        <p:spPr>
          <a:xfrm>
            <a:off x="37594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14"/>
          <p:cNvSpPr/>
          <p:nvPr/>
        </p:nvSpPr>
        <p:spPr>
          <a:xfrm>
            <a:off x="2760480" y="50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5"/>
          <p:cNvSpPr/>
          <p:nvPr/>
        </p:nvSpPr>
        <p:spPr>
          <a:xfrm>
            <a:off x="343764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6"/>
          <p:cNvSpPr/>
          <p:nvPr/>
        </p:nvSpPr>
        <p:spPr>
          <a:xfrm>
            <a:off x="405900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17"/>
          <p:cNvSpPr/>
          <p:nvPr/>
        </p:nvSpPr>
        <p:spPr>
          <a:xfrm>
            <a:off x="342756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048040" y="6637680"/>
            <a:ext cx="231480" cy="22716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3318840" y="6622560"/>
            <a:ext cx="248760" cy="2433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1727640" y="6637320"/>
            <a:ext cx="232200" cy="2278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2653560" y="6629400"/>
            <a:ext cx="248760" cy="243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3934440" y="6629400"/>
            <a:ext cx="248760" cy="243720"/>
          </a:xfrm>
          <a:prstGeom prst="rect">
            <a:avLst/>
          </a:prstGeom>
          <a:ln>
            <a:noFill/>
          </a:ln>
        </p:spPr>
      </p:pic>
      <p:sp>
        <p:nvSpPr>
          <p:cNvPr id="149" name="Line 18"/>
          <p:cNvSpPr/>
          <p:nvPr/>
        </p:nvSpPr>
        <p:spPr>
          <a:xfrm>
            <a:off x="1093320" y="68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19"/>
          <p:cNvSpPr/>
          <p:nvPr/>
        </p:nvSpPr>
        <p:spPr>
          <a:xfrm flipV="1">
            <a:off x="3318840" y="69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0"/>
          <p:cNvSpPr/>
          <p:nvPr/>
        </p:nvSpPr>
        <p:spPr>
          <a:xfrm>
            <a:off x="1425600" y="6950520"/>
            <a:ext cx="775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1"/>
          <p:cNvSpPr/>
          <p:nvPr/>
        </p:nvSpPr>
        <p:spPr>
          <a:xfrm>
            <a:off x="3426480" y="6950520"/>
            <a:ext cx="775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6"/>
          <a:stretch/>
        </p:blipFill>
        <p:spPr>
          <a:xfrm>
            <a:off x="1100520" y="6637320"/>
            <a:ext cx="232200" cy="227880"/>
          </a:xfrm>
          <a:prstGeom prst="rect">
            <a:avLst/>
          </a:prstGeom>
          <a:ln>
            <a:noFill/>
          </a:ln>
        </p:spPr>
      </p:pic>
      <p:sp>
        <p:nvSpPr>
          <p:cNvPr id="154" name="Line 22"/>
          <p:cNvSpPr/>
          <p:nvPr/>
        </p:nvSpPr>
        <p:spPr>
          <a:xfrm flipV="1">
            <a:off x="2553120" y="4047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3"/>
          <p:cNvSpPr/>
          <p:nvPr/>
        </p:nvSpPr>
        <p:spPr>
          <a:xfrm>
            <a:off x="7031880" y="6895800"/>
            <a:ext cx="1379880" cy="11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Line 24"/>
          <p:cNvSpPr/>
          <p:nvPr/>
        </p:nvSpPr>
        <p:spPr>
          <a:xfrm>
            <a:off x="658260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25"/>
          <p:cNvSpPr/>
          <p:nvPr/>
        </p:nvSpPr>
        <p:spPr>
          <a:xfrm>
            <a:off x="715032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26"/>
          <p:cNvSpPr/>
          <p:nvPr/>
        </p:nvSpPr>
        <p:spPr>
          <a:xfrm>
            <a:off x="5478120" y="5400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27"/>
          <p:cNvSpPr/>
          <p:nvPr/>
        </p:nvSpPr>
        <p:spPr>
          <a:xfrm>
            <a:off x="62845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8"/>
          <p:cNvSpPr/>
          <p:nvPr/>
        </p:nvSpPr>
        <p:spPr>
          <a:xfrm>
            <a:off x="7320960" y="4025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29"/>
          <p:cNvSpPr/>
          <p:nvPr/>
        </p:nvSpPr>
        <p:spPr>
          <a:xfrm>
            <a:off x="84373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30"/>
          <p:cNvSpPr/>
          <p:nvPr/>
        </p:nvSpPr>
        <p:spPr>
          <a:xfrm>
            <a:off x="6270120" y="4712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7"/>
          <a:stretch/>
        </p:blipFill>
        <p:spPr>
          <a:xfrm>
            <a:off x="7041960" y="6121440"/>
            <a:ext cx="211680" cy="2077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8"/>
          <a:stretch/>
        </p:blipFill>
        <p:spPr>
          <a:xfrm>
            <a:off x="7476120" y="6107760"/>
            <a:ext cx="227160" cy="2224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9"/>
          <a:stretch/>
        </p:blipFill>
        <p:spPr>
          <a:xfrm>
            <a:off x="5918040" y="612108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10"/>
          <a:stretch/>
        </p:blipFill>
        <p:spPr>
          <a:xfrm>
            <a:off x="5379480" y="6113520"/>
            <a:ext cx="227160" cy="2232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11"/>
          <a:stretch/>
        </p:blipFill>
        <p:spPr>
          <a:xfrm>
            <a:off x="6474600" y="6121080"/>
            <a:ext cx="211680" cy="208080"/>
          </a:xfrm>
          <a:prstGeom prst="rect">
            <a:avLst/>
          </a:prstGeom>
          <a:ln>
            <a:noFill/>
          </a:ln>
        </p:spPr>
      </p:pic>
      <p:sp>
        <p:nvSpPr>
          <p:cNvPr id="168" name="Line 31"/>
          <p:cNvSpPr/>
          <p:nvPr/>
        </p:nvSpPr>
        <p:spPr>
          <a:xfrm>
            <a:off x="602388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32"/>
          <p:cNvSpPr/>
          <p:nvPr/>
        </p:nvSpPr>
        <p:spPr>
          <a:xfrm>
            <a:off x="5490720" y="5400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33"/>
          <p:cNvSpPr/>
          <p:nvPr/>
        </p:nvSpPr>
        <p:spPr>
          <a:xfrm>
            <a:off x="868392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4"/>
          <p:cNvSpPr/>
          <p:nvPr/>
        </p:nvSpPr>
        <p:spPr>
          <a:xfrm>
            <a:off x="925164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35"/>
          <p:cNvSpPr/>
          <p:nvPr/>
        </p:nvSpPr>
        <p:spPr>
          <a:xfrm>
            <a:off x="7579440" y="5396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12"/>
          <a:stretch/>
        </p:blipFill>
        <p:spPr>
          <a:xfrm>
            <a:off x="8019720" y="6118560"/>
            <a:ext cx="211320" cy="2077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13"/>
          <a:stretch/>
        </p:blipFill>
        <p:spPr>
          <a:xfrm>
            <a:off x="9148680" y="611820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14"/>
          <a:stretch/>
        </p:blipFill>
        <p:spPr>
          <a:xfrm>
            <a:off x="7480440" y="6111000"/>
            <a:ext cx="227160" cy="2224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5"/>
          <a:stretch/>
        </p:blipFill>
        <p:spPr>
          <a:xfrm>
            <a:off x="8575920" y="6118200"/>
            <a:ext cx="211680" cy="208080"/>
          </a:xfrm>
          <a:prstGeom prst="rect">
            <a:avLst/>
          </a:prstGeom>
          <a:ln>
            <a:noFill/>
          </a:ln>
        </p:spPr>
      </p:pic>
      <p:sp>
        <p:nvSpPr>
          <p:cNvPr id="177" name="Line 36"/>
          <p:cNvSpPr/>
          <p:nvPr/>
        </p:nvSpPr>
        <p:spPr>
          <a:xfrm>
            <a:off x="8125200" y="5397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37"/>
          <p:cNvSpPr/>
          <p:nvPr/>
        </p:nvSpPr>
        <p:spPr>
          <a:xfrm>
            <a:off x="7591680" y="5397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8"/>
          <p:cNvSpPr/>
          <p:nvPr/>
        </p:nvSpPr>
        <p:spPr>
          <a:xfrm>
            <a:off x="8134200" y="6506640"/>
            <a:ext cx="984240" cy="10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Line 39"/>
          <p:cNvSpPr/>
          <p:nvPr/>
        </p:nvSpPr>
        <p:spPr>
          <a:xfrm flipV="1">
            <a:off x="5399280" y="6863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40"/>
          <p:cNvSpPr/>
          <p:nvPr/>
        </p:nvSpPr>
        <p:spPr>
          <a:xfrm flipV="1">
            <a:off x="7452000" y="6428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rcRect l="0" t="0" r="0" b="64752"/>
          <a:stretch/>
        </p:blipFill>
        <p:spPr>
          <a:xfrm>
            <a:off x="270000" y="1630080"/>
            <a:ext cx="9808200" cy="20746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rcRect l="0" t="0" r="1558" b="0"/>
          <a:stretch/>
        </p:blipFill>
        <p:spPr>
          <a:xfrm>
            <a:off x="288720" y="4062600"/>
            <a:ext cx="9780840" cy="156024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overview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studied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96000" y="1769040"/>
            <a:ext cx="9477360" cy="56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tend to have more host species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Successful asexuals are often generalist.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tend to occupy larger regions than sexuals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countries/states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Geographical distribution in more detail using latitude.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921200" y="4932360"/>
            <a:ext cx="4907880" cy="2606040"/>
          </a:xfrm>
          <a:prstGeom prst="rect">
            <a:avLst/>
          </a:prstGeom>
          <a:ln>
            <a:noFill/>
          </a:ln>
        </p:spPr>
      </p:pic>
      <p:sp>
        <p:nvSpPr>
          <p:cNvPr id="188" name="Line 3"/>
          <p:cNvSpPr/>
          <p:nvPr/>
        </p:nvSpPr>
        <p:spPr>
          <a:xfrm>
            <a:off x="5511240" y="641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5379480" y="5407920"/>
            <a:ext cx="827280" cy="42228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5"/>
          <p:cNvSpPr/>
          <p:nvPr/>
        </p:nvSpPr>
        <p:spPr>
          <a:xfrm flipV="1">
            <a:off x="6831360" y="5404680"/>
            <a:ext cx="360" cy="417960"/>
          </a:xfrm>
          <a:prstGeom prst="line">
            <a:avLst/>
          </a:prstGeom>
          <a:ln w="3816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6"/>
          <p:cNvSpPr/>
          <p:nvPr/>
        </p:nvSpPr>
        <p:spPr>
          <a:xfrm flipV="1">
            <a:off x="5826960" y="583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7"/>
          <p:cNvSpPr/>
          <p:nvPr/>
        </p:nvSpPr>
        <p:spPr>
          <a:xfrm flipV="1">
            <a:off x="6275880" y="540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8"/>
          <p:cNvSpPr/>
          <p:nvPr/>
        </p:nvSpPr>
        <p:spPr>
          <a:xfrm>
            <a:off x="5763600" y="5407920"/>
            <a:ext cx="10677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9"/>
          <p:cNvSpPr/>
          <p:nvPr/>
        </p:nvSpPr>
        <p:spPr>
          <a:xfrm>
            <a:off x="5748840" y="5830920"/>
            <a:ext cx="10825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0"/>
          <p:cNvSpPr/>
          <p:nvPr/>
        </p:nvSpPr>
        <p:spPr>
          <a:xfrm>
            <a:off x="898920" y="5734440"/>
            <a:ext cx="169560" cy="1695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1"/>
          <p:cNvSpPr/>
          <p:nvPr/>
        </p:nvSpPr>
        <p:spPr>
          <a:xfrm>
            <a:off x="1052280" y="5617080"/>
            <a:ext cx="4304160" cy="19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 distance from equator.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 distance from equator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898920" y="6046560"/>
            <a:ext cx="169560" cy="16956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3"/>
          <p:cNvSpPr/>
          <p:nvPr/>
        </p:nvSpPr>
        <p:spPr>
          <a:xfrm>
            <a:off x="898920" y="6382440"/>
            <a:ext cx="169560" cy="16956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Statistical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17560" y="2046600"/>
            <a:ext cx="8888760" cy="19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Manual: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y ~ mode + (1| genus / pair)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Automated: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y ~ mode 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-680040" y="3800160"/>
            <a:ext cx="18000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817920" y="4278600"/>
            <a:ext cx="8888760" cy="198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permutations approach to reduce poor distribution fitting bias.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2933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2017-01-28T16:48:17Z</dcterms:modified>
  <cp:revision>248</cp:revision>
  <dc:subject/>
  <dc:title/>
</cp:coreProperties>
</file>